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1288DC-4B09-490E-BAFB-58C296CF3FF3}">
  <a:tblStyle styleId="{CC1288DC-4B09-490E-BAFB-58C296CF3F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6CAD5E-E5F2-4C6C-A87D-53B0CF7E80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581f106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http://www.farnell.com/datasheets/1697933.pdf</a:t>
            </a:r>
            <a:endParaRPr dirty="0"/>
          </a:p>
        </p:txBody>
      </p:sp>
      <p:sp>
        <p:nvSpPr>
          <p:cNvPr id="122" name="Google Shape;122;g48581f10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581f106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581f106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μMudd MkV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Christopher Ferrarin and Kaveh Pezeshki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821188" y="264100"/>
            <a:ext cx="909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Project Context and Overview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881500" y="1291165"/>
            <a:ext cx="9310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Course currently requires </a:t>
            </a:r>
            <a:r>
              <a:rPr lang="en-US" dirty="0" err="1"/>
              <a:t>μMudd</a:t>
            </a:r>
            <a:r>
              <a:rPr lang="en-US" dirty="0"/>
              <a:t> </a:t>
            </a:r>
            <a:r>
              <a:rPr lang="en-US" dirty="0" err="1"/>
              <a:t>MkIV</a:t>
            </a:r>
            <a:r>
              <a:rPr lang="en-US" dirty="0"/>
              <a:t> and Raspberry Pi 3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Expensive and unbalanced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Solution: integrate an small ARM processor on the </a:t>
            </a:r>
            <a:r>
              <a:rPr lang="en-US" dirty="0" err="1"/>
              <a:t>μMudd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New features...</a:t>
            </a:r>
            <a:endParaRPr dirty="0"/>
          </a:p>
        </p:txBody>
      </p:sp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3512141288"/>
              </p:ext>
            </p:extLst>
          </p:nvPr>
        </p:nvGraphicFramePr>
        <p:xfrm>
          <a:off x="2982812" y="3099865"/>
          <a:ext cx="8127975" cy="3134430"/>
        </p:xfrm>
        <a:graphic>
          <a:graphicData uri="http://schemas.openxmlformats.org/drawingml/2006/table">
            <a:tbl>
              <a:tblPr firstRow="1" bandRow="1">
                <a:noFill/>
                <a:tableStyleId>{CC1288DC-4B09-490E-BAFB-58C296CF3FF3}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SOC/MCU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BCM2837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ATSAM4B4S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Unit Price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$34.99 (Raspberry Pi 3)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$3.91 (Bare MCU)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Architecture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64-bit ARMv8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32-bit ARMv7M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 Count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Frequency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120MHz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CoreMark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12.8/MHz, 15360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3.4/MHz, 408 total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Unique Peripheral Examples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GPU / Ethernet (external on Raspberry Pi)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</a:rPr>
                        <a:t>DAC / ADC / Real-Time Clock / Analog Comparator</a:t>
                      </a:r>
                      <a:endParaRPr sz="18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Google Shape;101;p15"/>
          <p:cNvSpPr txBox="1"/>
          <p:nvPr/>
        </p:nvSpPr>
        <p:spPr>
          <a:xfrm>
            <a:off x="2591500" y="6501325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2"/>
                </a:solidFill>
                <a:uFill>
                  <a:noFill/>
                </a:uFill>
              </a:rPr>
              <a:t>https://www.eembc.org/benchmark/reports/benchreport.php?suite=CORE&amp;bench_scores=2758</a:t>
            </a:r>
            <a:endParaRPr sz="7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https://atmelcorporation.wordpress.com/2013/06/24/atmels-sam4s-clinches-highest-coremarkmhz-scores/</a:t>
            </a:r>
            <a:endParaRPr sz="700" dirty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50994" cy="6858001"/>
          </a:xfrm>
          <a:prstGeom prst="rect">
            <a:avLst/>
          </a:prstGeom>
          <a:noFill/>
          <a:ln>
            <a:noFill/>
          </a:ln>
          <a:effectLst>
            <a:outerShdw blurRad="101600" dist="50800" algn="l" rotWithShape="0">
              <a:prstClr val="black">
                <a:alpha val="40000"/>
              </a:prstClr>
            </a:outerShdw>
          </a:effectLst>
        </p:spPr>
      </p:pic>
      <p:sp>
        <p:nvSpPr>
          <p:cNvPr id="103" name="Google Shape;103;p15"/>
          <p:cNvSpPr txBox="1"/>
          <p:nvPr/>
        </p:nvSpPr>
        <p:spPr>
          <a:xfrm>
            <a:off x="6899575" y="6501325"/>
            <a:ext cx="537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https://www.digikey.com/product-detail/en/microchip-technology/ATSAM4S4BA-AUR/ATSAM4S4BA-AUR-ND/5638758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https://www.amazon.com/Raspberry-Pi-RASPBERRYPI3-MODB-1GB-Model-Motherboard/dp/B01CD5VC92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863225" y="252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Board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802265" y="1651454"/>
            <a:ext cx="53187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Nonfunctional MCU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Blocking bugs: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JTAG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I2C interface </a:t>
            </a:r>
            <a:r>
              <a:rPr lang="en-US" dirty="0" err="1"/>
              <a:t>miswired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MCU system ERASE pin pulled high by FPGA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Suboptimal MCU power supply configuration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Board </a:t>
            </a:r>
            <a:r>
              <a:rPr lang="en-US" dirty="0" err="1"/>
              <a:t>bringup</a:t>
            </a:r>
            <a:r>
              <a:rPr lang="en-US" dirty="0"/>
              <a:t> status: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Manually rerouted traces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Can program and execute code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Still unstable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Critical board failure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Schematic revision</a:t>
            </a:r>
            <a:endParaRPr dirty="0"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8664218" y="-20"/>
            <a:ext cx="3528167" cy="6857855"/>
            <a:chOff x="9464600" y="1353220"/>
            <a:chExt cx="2727402" cy="5504780"/>
          </a:xfrm>
          <a:effectLst>
            <a:outerShdw blurRad="1143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111" name="Google Shape;1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64600" y="3539600"/>
              <a:ext cx="2727401" cy="33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64600" y="1353220"/>
              <a:ext cx="2727397" cy="21863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Peripheral Support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838200" y="1488763"/>
            <a:ext cx="5996400" cy="47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Vital peripherals: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PIO        	(Parallel </a:t>
            </a:r>
            <a:r>
              <a:rPr lang="en-US" dirty="0" err="1"/>
              <a:t>Input/Output</a:t>
            </a:r>
            <a:r>
              <a:rPr lang="en-US" dirty="0"/>
              <a:t> Controller)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TIMER  	(Programmable Timer and Counter)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SPI         	(Serial Peripheral Interface)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UART  	(Universal </a:t>
            </a:r>
            <a:r>
              <a:rPr lang="en-US" dirty="0" err="1"/>
              <a:t>Asychronous</a:t>
            </a:r>
            <a:r>
              <a:rPr lang="en-US" dirty="0"/>
              <a:t> Receiver/Transmitter)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PMC     	(Power Management Controller)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Startup Routines: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Clock initialization and routing to peripherals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Disabling write protection on special function registers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Defining the memory map and board-specific constants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Benefit of ATSAM4S4B: a well-documented datasheet!</a:t>
            </a:r>
            <a:endParaRPr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725" y="146875"/>
            <a:ext cx="5125350" cy="656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Peripheral </a:t>
            </a:r>
            <a:r>
              <a:rPr lang="en-US" dirty="0" err="1"/>
              <a:t>Bringup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6600175" y="1836750"/>
            <a:ext cx="528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Using an </a:t>
            </a:r>
            <a:r>
              <a:rPr lang="en-US" dirty="0" err="1"/>
              <a:t>Olimex</a:t>
            </a:r>
            <a:r>
              <a:rPr lang="en-US" dirty="0"/>
              <a:t> SAM3-P256 development board to test and bring up peripheral functionality.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ATSAM3S4B MCU has same peripheral set and memory map as ATSAM3S4B.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JTAG interface allows for real-time access to memory and easy programming from an IDE.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Built-in LEDs and breakout area are convenient for quickly building test circuits.</a:t>
            </a:r>
            <a:endParaRPr dirty="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0" y="1570475"/>
            <a:ext cx="6289324" cy="48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187863" y="6501300"/>
            <a:ext cx="4455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/>
              <a:t>http://www.farnell.com/datasheets/1697933.pdf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Technical Problem: Lab 6 Revision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838200" y="1384426"/>
            <a:ext cx="105156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MCU can’t run Linux or Apache natively, so Lab 6 must be redesigned.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Previous versions of Lab 6 used a </a:t>
            </a:r>
            <a:r>
              <a:rPr lang="en-US" dirty="0" err="1"/>
              <a:t>BlueSMiRF</a:t>
            </a:r>
            <a:r>
              <a:rPr lang="en-US" dirty="0"/>
              <a:t> (transparent serial over Bluetooth)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New version combines SPI, UART, and Bluetooth to emulate current Lab 6: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736" y="2687056"/>
            <a:ext cx="7328527" cy="391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838200" y="1492475"/>
            <a:ext cx="606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Feedback: Board and Lab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838200" y="2654425"/>
            <a:ext cx="5009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dirty="0"/>
              <a:t>We’d love to hear your ideas about…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dirty="0"/>
              <a:t>...what you would like to see from lab 6.</a:t>
            </a:r>
            <a:endParaRPr sz="1500"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2800"/>
              <a:buChar char="○"/>
            </a:pPr>
            <a:r>
              <a:rPr lang="en-US" sz="1500" dirty="0"/>
              <a:t>...what you would like to see from the new board.</a:t>
            </a:r>
            <a:endParaRPr dirty="0"/>
          </a:p>
          <a:p>
            <a:pPr marL="685800" lvl="1" indent="-29210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SzPts val="2800"/>
              <a:buChar char="○"/>
            </a:pPr>
            <a:r>
              <a:rPr lang="en-US" dirty="0"/>
              <a:t>...your general thoughts about this redesign.</a:t>
            </a:r>
            <a:endParaRPr dirty="0"/>
          </a:p>
        </p:txBody>
      </p:sp>
      <p:graphicFrame>
        <p:nvGraphicFramePr>
          <p:cNvPr id="141" name="Google Shape;141;p20"/>
          <p:cNvGraphicFramePr/>
          <p:nvPr/>
        </p:nvGraphicFramePr>
        <p:xfrm>
          <a:off x="7447050" y="494025"/>
          <a:ext cx="4538925" cy="310174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𝛍Mudd MkIV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/>
                        <a:t>𝛍Mudd MkV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RPi 3 Cortex-A57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ATSAM4S Cortex-M4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Analog Interfaces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MCP3002 ADC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MCU ADC / DAC / Analog Comparator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Motor Drivers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 H-bridges with screw terminals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FPGA Clock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40MHz Oscillator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Provided by MCU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Test Features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MCU / FPGA Test Board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20"/>
          <p:cNvSpPr txBox="1"/>
          <p:nvPr/>
        </p:nvSpPr>
        <p:spPr>
          <a:xfrm>
            <a:off x="7447050" y="117225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μMudd Revision Features</a:t>
            </a:r>
            <a:endParaRPr/>
          </a:p>
        </p:txBody>
      </p:sp>
      <p:graphicFrame>
        <p:nvGraphicFramePr>
          <p:cNvPr id="143" name="Google Shape;143;p20"/>
          <p:cNvGraphicFramePr/>
          <p:nvPr/>
        </p:nvGraphicFramePr>
        <p:xfrm>
          <a:off x="7447050" y="4018100"/>
          <a:ext cx="4538925" cy="2736010"/>
        </p:xfrm>
        <a:graphic>
          <a:graphicData uri="http://schemas.openxmlformats.org/drawingml/2006/table">
            <a:tbl>
              <a:tblPr>
                <a:noFill/>
                <a:tableStyleId>{736CAD5E-E5F2-4C6C-A87D-53B0CF7E8004}</a:tableStyleId>
              </a:tblPr>
              <a:tblGrid>
                <a:gridCol w="151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Current Lab 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Revised Lab 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Lab Goal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IoT LED control and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light intensity measurement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External Sensors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LPT2023 phototransistor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Networking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Hosting HTTP server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Bluetooth data transmission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MCU Peripherals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SPI, UART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4" name="Google Shape;144;p20"/>
          <p:cNvSpPr txBox="1"/>
          <p:nvPr/>
        </p:nvSpPr>
        <p:spPr>
          <a:xfrm>
            <a:off x="7447050" y="3641300"/>
            <a:ext cx="4092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6 Revision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386" t="4813" r="2529" b="2258"/>
          <a:stretch/>
        </p:blipFill>
        <p:spPr>
          <a:xfrm>
            <a:off x="1585100" y="21488"/>
            <a:ext cx="9021809" cy="68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409</Words>
  <Application>Microsoft Office PowerPoint</Application>
  <PresentationFormat>Widescreen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Lato</vt:lpstr>
      <vt:lpstr>Arial</vt:lpstr>
      <vt:lpstr>Raleway</vt:lpstr>
      <vt:lpstr>Streamline</vt:lpstr>
      <vt:lpstr>μMudd MkV</vt:lpstr>
      <vt:lpstr>Project Context and Overview</vt:lpstr>
      <vt:lpstr>Board Bringup</vt:lpstr>
      <vt:lpstr>Peripheral Support</vt:lpstr>
      <vt:lpstr>Peripheral Bringup</vt:lpstr>
      <vt:lpstr>Technical Problem: Lab 6 Revision</vt:lpstr>
      <vt:lpstr>Feedback: Board and 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μMudd MkV</dc:title>
  <dc:creator>Kaveh Pezeshki</dc:creator>
  <cp:lastModifiedBy>Kaveh Pezeshki</cp:lastModifiedBy>
  <cp:revision>10</cp:revision>
  <dcterms:modified xsi:type="dcterms:W3CDTF">2018-11-28T05:23:14Z</dcterms:modified>
</cp:coreProperties>
</file>